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4D7"/>
          </a:solidFill>
        </a:fill>
      </a:tcStyle>
    </a:wholeTbl>
    <a:band2H>
      <a:tcTxStyle b="def" i="def"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 b="def" i="def"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2" name="Shape 122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0" showMasterPhAnim="1">
  <p:cSld name="Title &amp; Subtitle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/>
          <p:nvPr/>
        </p:nvSpPr>
        <p:spPr>
          <a:xfrm>
            <a:off x="3733" y="664"/>
            <a:ext cx="24389234" cy="12449925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14" name="Shape 14"/>
          <p:cNvSpPr/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5" name="Shape 15"/>
          <p:cNvSpPr/>
          <p:nvPr>
            <p:ph type="body" sz="quarter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>
                <a:solidFill>
                  <a:srgbClr val="FFFFFF"/>
                </a:solidFill>
              </a:defRPr>
            </a:lvl1pPr>
            <a:lvl2pPr marL="0" indent="228600" algn="ctr">
              <a:spcBef>
                <a:spcPts val="0"/>
              </a:spcBef>
              <a:buSzTx/>
              <a:buNone/>
              <a:defRPr sz="4400">
                <a:solidFill>
                  <a:srgbClr val="FFFFFF"/>
                </a:solidFill>
              </a:defRPr>
            </a:lvl2pPr>
            <a:lvl3pPr marL="0" indent="457200" algn="ctr">
              <a:spcBef>
                <a:spcPts val="0"/>
              </a:spcBef>
              <a:buSzTx/>
              <a:buNone/>
              <a:defRPr sz="4400">
                <a:solidFill>
                  <a:srgbClr val="FFFFFF"/>
                </a:solidFill>
              </a:defRPr>
            </a:lvl3pPr>
            <a:lvl4pPr marL="0" indent="685800" algn="ctr">
              <a:spcBef>
                <a:spcPts val="0"/>
              </a:spcBef>
              <a:buSzTx/>
              <a:buNone/>
              <a:defRPr sz="4400">
                <a:solidFill>
                  <a:srgbClr val="FFFFFF"/>
                </a:solidFill>
              </a:defRPr>
            </a:lvl4pPr>
            <a:lvl5pPr marL="0" indent="914400" algn="ctr">
              <a:spcBef>
                <a:spcPts val="0"/>
              </a:spcBef>
              <a:buSzTx/>
              <a:buNone/>
              <a:defRPr sz="4400"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" name="Shape 16"/>
          <p:cNvSpPr/>
          <p:nvPr/>
        </p:nvSpPr>
        <p:spPr>
          <a:xfrm>
            <a:off x="-1802" y="12440131"/>
            <a:ext cx="24387606" cy="12700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17" name="Shape 17"/>
          <p:cNvSpPr/>
          <p:nvPr/>
        </p:nvSpPr>
        <p:spPr>
          <a:xfrm>
            <a:off x="11291738" y="12535382"/>
            <a:ext cx="1800524" cy="1079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>
                <a:solidFill>
                  <a:srgbClr val="AA0000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</a:lstStyle>
          <a:p>
            <a:pPr/>
            <a:r>
              <a:t>&lt; ★ &gt;</a:t>
            </a:r>
          </a:p>
        </p:txBody>
      </p:sp>
      <p:sp>
        <p:nvSpPr>
          <p:cNvPr id="18" name="Shape 1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/>
          <p:nvPr>
            <p:ph type="body" sz="quarter" idx="13"/>
          </p:nvPr>
        </p:nvSpPr>
        <p:spPr>
          <a:xfrm>
            <a:off x="2387600" y="8953500"/>
            <a:ext cx="19621500" cy="6858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/>
            </a:lvl1pPr>
          </a:lstStyle>
          <a:p>
            <a:pPr/>
            <a:r>
              <a:t>–Johnny Appleseed</a:t>
            </a:r>
          </a:p>
        </p:txBody>
      </p:sp>
      <p:sp>
        <p:nvSpPr>
          <p:cNvPr id="99" name="Shape 99"/>
          <p:cNvSpPr/>
          <p:nvPr>
            <p:ph type="body" sz="quarter" idx="14"/>
          </p:nvPr>
        </p:nvSpPr>
        <p:spPr>
          <a:xfrm>
            <a:off x="2387600" y="6045200"/>
            <a:ext cx="19621500" cy="8890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</a:lvl1pPr>
          </a:lstStyle>
          <a:p>
            <a:pPr/>
            <a:r>
              <a:t>“Type a quote here.” </a:t>
            </a:r>
          </a:p>
        </p:txBody>
      </p:sp>
      <p:sp>
        <p:nvSpPr>
          <p:cNvPr id="100" name="Shape 10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/>
          <p:nvPr>
            <p:ph type="pic" idx="13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8" name="Shape 10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/>
          <p:nvPr>
            <p:ph type="pic" idx="13"/>
          </p:nvPr>
        </p:nvSpPr>
        <p:spPr>
          <a:xfrm>
            <a:off x="3125968" y="673100"/>
            <a:ext cx="18135601" cy="8737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6" name="Shape 26"/>
          <p:cNvSpPr/>
          <p:nvPr>
            <p:ph type="title"/>
          </p:nvPr>
        </p:nvSpPr>
        <p:spPr>
          <a:xfrm>
            <a:off x="635000" y="9448800"/>
            <a:ext cx="23114000" cy="20066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27" name="Shape 27"/>
          <p:cNvSpPr/>
          <p:nvPr>
            <p:ph type="body" sz="quarter" idx="1"/>
          </p:nvPr>
        </p:nvSpPr>
        <p:spPr>
          <a:xfrm>
            <a:off x="635000" y="11518900"/>
            <a:ext cx="23114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228600" algn="ctr">
              <a:spcBef>
                <a:spcPts val="0"/>
              </a:spcBef>
              <a:buSzTx/>
              <a:buNone/>
              <a:defRPr sz="4400"/>
            </a:lvl2pPr>
            <a:lvl3pPr marL="0" indent="457200" algn="ctr">
              <a:spcBef>
                <a:spcPts val="0"/>
              </a:spcBef>
              <a:buSzTx/>
              <a:buNone/>
              <a:defRPr sz="4400"/>
            </a:lvl3pPr>
            <a:lvl4pPr marL="0" indent="685800" algn="ctr">
              <a:spcBef>
                <a:spcPts val="0"/>
              </a:spcBef>
              <a:buSzTx/>
              <a:buNone/>
              <a:defRPr sz="4400"/>
            </a:lvl4pPr>
            <a:lvl5pPr marL="0" indent="914400" algn="ctr">
              <a:spcBef>
                <a:spcPts val="0"/>
              </a:spcBef>
              <a:buSzTx/>
              <a:buNone/>
              <a:defRPr sz="4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8" name="Shape 2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/>
          <p:nvPr>
            <p:ph type="title"/>
          </p:nvPr>
        </p:nvSpPr>
        <p:spPr>
          <a:xfrm>
            <a:off x="1778000" y="4533900"/>
            <a:ext cx="20828000" cy="46482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6" name="Shape 3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/>
          <p:nvPr>
            <p:ph type="pic" sz="half" idx="13"/>
          </p:nvPr>
        </p:nvSpPr>
        <p:spPr>
          <a:xfrm>
            <a:off x="13204080" y="685800"/>
            <a:ext cx="9525001" cy="115062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44" name="Shape 44"/>
          <p:cNvSpPr/>
          <p:nvPr>
            <p:ph type="title"/>
          </p:nvPr>
        </p:nvSpPr>
        <p:spPr>
          <a:xfrm>
            <a:off x="1651000" y="1104900"/>
            <a:ext cx="10223500" cy="5613400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pPr/>
            <a:r>
              <a:t>Title Text</a:t>
            </a:r>
          </a:p>
        </p:txBody>
      </p:sp>
      <p:sp>
        <p:nvSpPr>
          <p:cNvPr id="45" name="Shape 45"/>
          <p:cNvSpPr/>
          <p:nvPr>
            <p:ph type="body" sz="quarter" idx="1"/>
          </p:nvPr>
        </p:nvSpPr>
        <p:spPr>
          <a:xfrm>
            <a:off x="1651000" y="6845300"/>
            <a:ext cx="10223500" cy="5765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228600" algn="ctr">
              <a:spcBef>
                <a:spcPts val="0"/>
              </a:spcBef>
              <a:buSzTx/>
              <a:buNone/>
              <a:defRPr sz="4400"/>
            </a:lvl2pPr>
            <a:lvl3pPr marL="0" indent="457200" algn="ctr">
              <a:spcBef>
                <a:spcPts val="0"/>
              </a:spcBef>
              <a:buSzTx/>
              <a:buNone/>
              <a:defRPr sz="4400"/>
            </a:lvl3pPr>
            <a:lvl4pPr marL="0" indent="685800" algn="ctr">
              <a:spcBef>
                <a:spcPts val="0"/>
              </a:spcBef>
              <a:buSzTx/>
              <a:buNone/>
              <a:defRPr sz="4400"/>
            </a:lvl4pPr>
            <a:lvl5pPr marL="0" indent="914400" algn="ctr">
              <a:spcBef>
                <a:spcPts val="0"/>
              </a:spcBef>
              <a:buSzTx/>
              <a:buNone/>
              <a:defRPr sz="4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6" name="Shape 4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4" name="Shape 5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2" name="Shape 62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3" name="Shape 6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/>
          <p:nvPr>
            <p:ph type="pic" sz="half" idx="13"/>
          </p:nvPr>
        </p:nvSpPr>
        <p:spPr>
          <a:xfrm>
            <a:off x="13384136" y="3238500"/>
            <a:ext cx="9096528" cy="879331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71" name="Shape 7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72" name="Shape 72"/>
          <p:cNvSpPr/>
          <p:nvPr>
            <p:ph type="body" sz="half" idx="1"/>
          </p:nvPr>
        </p:nvSpPr>
        <p:spPr>
          <a:xfrm>
            <a:off x="1689100" y="3238500"/>
            <a:ext cx="10007600" cy="9207500"/>
          </a:xfrm>
          <a:prstGeom prst="rect">
            <a:avLst/>
          </a:prstGeom>
        </p:spPr>
        <p:txBody>
          <a:bodyPr/>
          <a:lstStyle>
            <a:lvl1pPr marL="558800" indent="-558800">
              <a:spcBef>
                <a:spcPts val="4500"/>
              </a:spcBef>
              <a:defRPr sz="4500"/>
            </a:lvl1pPr>
            <a:lvl2pPr marL="1117600" indent="-558800">
              <a:spcBef>
                <a:spcPts val="4500"/>
              </a:spcBef>
              <a:defRPr sz="4500"/>
            </a:lvl2pPr>
            <a:lvl3pPr marL="1676400" indent="-558800">
              <a:spcBef>
                <a:spcPts val="4500"/>
              </a:spcBef>
              <a:defRPr sz="4500"/>
            </a:lvl3pPr>
            <a:lvl4pPr marL="2235200" indent="-558800">
              <a:spcBef>
                <a:spcPts val="4500"/>
              </a:spcBef>
              <a:defRPr sz="4500"/>
            </a:lvl4pPr>
            <a:lvl5pPr marL="2794000" indent="-558800">
              <a:spcBef>
                <a:spcPts val="4500"/>
              </a:spcBef>
              <a:defRPr sz="45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3" name="Shape 7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/>
          <p:nvPr>
            <p:ph type="body" idx="1"/>
          </p:nvPr>
        </p:nvSpPr>
        <p:spPr>
          <a:xfrm>
            <a:off x="1689100" y="1778000"/>
            <a:ext cx="21005800" cy="101473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1" name="Shape 8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/>
          <p:nvPr>
            <p:ph type="pic" sz="quarter" idx="13"/>
          </p:nvPr>
        </p:nvSpPr>
        <p:spPr>
          <a:xfrm>
            <a:off x="15760700" y="7048500"/>
            <a:ext cx="7404100" cy="5549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9" name="Shape 89"/>
          <p:cNvSpPr/>
          <p:nvPr>
            <p:ph type="pic" sz="quarter" idx="14"/>
          </p:nvPr>
        </p:nvSpPr>
        <p:spPr>
          <a:xfrm>
            <a:off x="15760700" y="1130300"/>
            <a:ext cx="7404100" cy="5549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90" name="Shape 90"/>
          <p:cNvSpPr/>
          <p:nvPr>
            <p:ph type="pic" idx="15"/>
          </p:nvPr>
        </p:nvSpPr>
        <p:spPr>
          <a:xfrm>
            <a:off x="1206500" y="1130300"/>
            <a:ext cx="14173200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91" name="Shape 9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title"/>
          </p:nvPr>
        </p:nvSpPr>
        <p:spPr>
          <a:xfrm>
            <a:off x="1689100" y="952500"/>
            <a:ext cx="21005800" cy="228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Shape 3"/>
          <p:cNvSpPr/>
          <p:nvPr/>
        </p:nvSpPr>
        <p:spPr>
          <a:xfrm>
            <a:off x="-1802" y="12440131"/>
            <a:ext cx="24387606" cy="12700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4" name="Shape 4"/>
          <p:cNvSpPr/>
          <p:nvPr/>
        </p:nvSpPr>
        <p:spPr>
          <a:xfrm>
            <a:off x="11291738" y="12535382"/>
            <a:ext cx="1800524" cy="1079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>
                <a:solidFill>
                  <a:srgbClr val="AA0000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</a:lstStyle>
          <a:p>
            <a:pPr/>
            <a:r>
              <a:t>&lt; ★ &gt;</a:t>
            </a:r>
          </a:p>
        </p:txBody>
      </p:sp>
      <p:sp>
        <p:nvSpPr>
          <p:cNvPr id="5" name="Shape 5"/>
          <p:cNvSpPr/>
          <p:nvPr>
            <p:ph type="body" idx="1"/>
          </p:nvPr>
        </p:nvSpPr>
        <p:spPr>
          <a:xfrm>
            <a:off x="1689100" y="3238500"/>
            <a:ext cx="21005800" cy="9207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" name="Shape 6"/>
          <p:cNvSpPr/>
          <p:nvPr>
            <p:ph type="sldNum" sz="quarter" idx="2"/>
          </p:nvPr>
        </p:nvSpPr>
        <p:spPr>
          <a:xfrm>
            <a:off x="11959031" y="13081000"/>
            <a:ext cx="453238" cy="4699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4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63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127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90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254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317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381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444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508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571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vcsjones.com/modpow" TargetMode="External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github.com/vcsjones/Presentations/" TargetMode="External"/><Relationship Id="rId3" Type="http://schemas.openxmlformats.org/officeDocument/2006/relationships/image" Target="../media/image1.tif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 Brief History of Cryptography</a:t>
            </a:r>
          </a:p>
        </p:txBody>
      </p:sp>
      <p:sp>
        <p:nvSpPr>
          <p:cNvPr id="125" name="Shape 125"/>
          <p:cNvSpPr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Kevin Jones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Key Transport</a:t>
            </a:r>
          </a:p>
        </p:txBody>
      </p:sp>
      <p:sp>
        <p:nvSpPr>
          <p:cNvPr id="244" name="Shape 244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Encryption had strong math backing it up</a:t>
            </a:r>
          </a:p>
          <a:p>
            <a:pPr/>
            <a:r>
              <a:t>Inability to distribute keys effectively made it hard</a:t>
            </a:r>
          </a:p>
          <a:p>
            <a:pPr/>
            <a:r>
              <a:t>Inability to reuse keys made it impossible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DES of 1975</a:t>
            </a:r>
          </a:p>
        </p:txBody>
      </p:sp>
      <p:sp>
        <p:nvSpPr>
          <p:cNvPr id="247" name="Shape 24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48-bit too weak - 15 digit numbers</a:t>
            </a:r>
          </a:p>
          <a:p>
            <a:pPr/>
            <a:r>
              <a:t>64-bit too strong - 20 digit numbers</a:t>
            </a:r>
          </a:p>
          <a:p>
            <a:pPr/>
            <a:r>
              <a:t>…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775969">
              <a:defRPr sz="10528"/>
            </a:pPr>
            <a:r>
              <a:t>Let’s Do Math!</a:t>
            </a:r>
            <a:br/>
            <a:r>
              <a:rPr sz="3759"/>
              <a:t>(Really)</a:t>
            </a:r>
          </a:p>
        </p:txBody>
      </p:sp>
      <p:sp>
        <p:nvSpPr>
          <p:cNvPr id="250" name="Shape 250"/>
          <p:cNvSpPr/>
          <p:nvPr>
            <p:ph type="body" sz="half" idx="1"/>
          </p:nvPr>
        </p:nvSpPr>
        <p:spPr>
          <a:xfrm>
            <a:off x="1689100" y="3238500"/>
            <a:ext cx="10433914" cy="9207500"/>
          </a:xfrm>
          <a:prstGeom prst="rect">
            <a:avLst/>
          </a:prstGeom>
        </p:spPr>
        <p:txBody>
          <a:bodyPr/>
          <a:lstStyle/>
          <a:p>
            <a:pPr/>
            <a:r>
              <a:t>p = 2213</a:t>
            </a:r>
          </a:p>
          <a:p>
            <a:pPr/>
            <a:r>
              <a:t>g = 492</a:t>
            </a:r>
          </a:p>
          <a:p>
            <a:pPr/>
            <a:r>
              <a:rPr>
                <a:hlinkClick r:id="rId2" invalidUrl="" action="" tgtFrame="" tooltip="" history="1" highlightClick="0" endSnd="0"/>
              </a:rPr>
              <a:t>https://vcsjones.com/modpow</a:t>
            </a:r>
          </a:p>
        </p:txBody>
      </p:sp>
      <p:sp>
        <p:nvSpPr>
          <p:cNvPr id="251" name="Shape 251"/>
          <p:cNvSpPr/>
          <p:nvPr/>
        </p:nvSpPr>
        <p:spPr>
          <a:xfrm>
            <a:off x="12266386" y="3238500"/>
            <a:ext cx="10433914" cy="9207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marL="635000" indent="-635000" algn="l">
              <a:spcBef>
                <a:spcPts val="5900"/>
              </a:spcBef>
              <a:buSzPct val="75000"/>
              <a:buChar char="•"/>
              <a:defRPr sz="5200"/>
            </a:pPr>
            <a:r>
              <a:t>g</a:t>
            </a:r>
            <a:r>
              <a:rPr baseline="31999"/>
              <a:t>a</a:t>
            </a:r>
            <a:r>
              <a:t> % p = A</a:t>
            </a:r>
          </a:p>
          <a:p>
            <a:pPr marL="635000" indent="-635000" algn="l">
              <a:spcBef>
                <a:spcPts val="5900"/>
              </a:spcBef>
              <a:buSzPct val="75000"/>
              <a:buChar char="•"/>
              <a:defRPr sz="5200"/>
            </a:pPr>
            <a:r>
              <a:t>g</a:t>
            </a:r>
            <a:r>
              <a:rPr baseline="31999"/>
              <a:t>b</a:t>
            </a:r>
            <a:r>
              <a:t> % p = B</a:t>
            </a:r>
          </a:p>
          <a:p>
            <a:pPr marL="635000" indent="-635000" algn="l">
              <a:spcBef>
                <a:spcPts val="5900"/>
              </a:spcBef>
              <a:buSzPct val="75000"/>
              <a:buChar char="•"/>
              <a:defRPr sz="5200"/>
            </a:pPr>
            <a:r>
              <a:t>S</a:t>
            </a:r>
            <a:r>
              <a:rPr baseline="-5999"/>
              <a:t>1</a:t>
            </a:r>
            <a:r>
              <a:t> = B</a:t>
            </a:r>
            <a:r>
              <a:rPr baseline="31999"/>
              <a:t>a</a:t>
            </a:r>
            <a:r>
              <a:t> % p</a:t>
            </a:r>
          </a:p>
          <a:p>
            <a:pPr marL="635000" indent="-635000" algn="l">
              <a:spcBef>
                <a:spcPts val="5900"/>
              </a:spcBef>
              <a:buSzPct val="75000"/>
              <a:buChar char="•"/>
              <a:defRPr sz="5200"/>
            </a:pPr>
            <a:r>
              <a:t>S</a:t>
            </a:r>
            <a:r>
              <a:rPr baseline="-5999"/>
              <a:t>2</a:t>
            </a:r>
            <a:r>
              <a:t> = A</a:t>
            </a:r>
            <a:r>
              <a:rPr baseline="31999"/>
              <a:t>b</a:t>
            </a:r>
            <a:r>
              <a:t> % p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Timeline</a:t>
            </a:r>
          </a:p>
        </p:txBody>
      </p:sp>
      <p:sp>
        <p:nvSpPr>
          <p:cNvPr id="254" name="Shape 254"/>
          <p:cNvSpPr/>
          <p:nvPr/>
        </p:nvSpPr>
        <p:spPr>
          <a:xfrm>
            <a:off x="18394722" y="9297405"/>
            <a:ext cx="4989056" cy="1"/>
          </a:xfrm>
          <a:prstGeom prst="line">
            <a:avLst/>
          </a:prstGeom>
          <a:ln w="127000">
            <a:solidFill>
              <a:srgbClr val="000000"/>
            </a:solidFill>
            <a:miter lim="400000"/>
            <a:headEnd type="oval"/>
            <a:tailEnd type="oval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255" name="Shape 255"/>
          <p:cNvSpPr/>
          <p:nvPr/>
        </p:nvSpPr>
        <p:spPr>
          <a:xfrm flipV="1">
            <a:off x="22777787" y="8025537"/>
            <a:ext cx="1" cy="127000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256" name="Shape 256"/>
          <p:cNvSpPr/>
          <p:nvPr/>
        </p:nvSpPr>
        <p:spPr>
          <a:xfrm>
            <a:off x="21399698" y="7217014"/>
            <a:ext cx="152654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pPr/>
            <a:r>
              <a:t>2016</a:t>
            </a:r>
          </a:p>
        </p:txBody>
      </p:sp>
      <p:sp>
        <p:nvSpPr>
          <p:cNvPr id="257" name="Shape 257"/>
          <p:cNvSpPr/>
          <p:nvPr/>
        </p:nvSpPr>
        <p:spPr>
          <a:xfrm>
            <a:off x="21399698" y="8086037"/>
            <a:ext cx="1063042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800"/>
            </a:lvl1pPr>
          </a:lstStyle>
          <a:p>
            <a:pPr/>
            <a:r>
              <a:t>Today</a:t>
            </a:r>
          </a:p>
        </p:txBody>
      </p:sp>
      <p:sp>
        <p:nvSpPr>
          <p:cNvPr id="258" name="Shape 258"/>
          <p:cNvSpPr/>
          <p:nvPr/>
        </p:nvSpPr>
        <p:spPr>
          <a:xfrm flipV="1">
            <a:off x="18408474" y="8040653"/>
            <a:ext cx="1" cy="127000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259" name="Shape 259"/>
          <p:cNvSpPr/>
          <p:nvPr/>
        </p:nvSpPr>
        <p:spPr>
          <a:xfrm>
            <a:off x="18148499" y="7232130"/>
            <a:ext cx="152654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pPr/>
            <a:r>
              <a:t>1993</a:t>
            </a:r>
          </a:p>
        </p:txBody>
      </p:sp>
      <p:sp>
        <p:nvSpPr>
          <p:cNvPr id="260" name="Shape 260"/>
          <p:cNvSpPr/>
          <p:nvPr/>
        </p:nvSpPr>
        <p:spPr>
          <a:xfrm>
            <a:off x="16020327" y="7876444"/>
            <a:ext cx="2227987" cy="96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800"/>
            </a:pPr>
            <a:r>
              <a:t>Clipper Chip</a:t>
            </a:r>
          </a:p>
          <a:p>
            <a:pPr algn="l">
              <a:defRPr sz="2800"/>
            </a:pPr>
            <a:r>
              <a:t>introduced</a:t>
            </a:r>
          </a:p>
        </p:txBody>
      </p:sp>
      <p:sp>
        <p:nvSpPr>
          <p:cNvPr id="261" name="Shape 261"/>
          <p:cNvSpPr/>
          <p:nvPr/>
        </p:nvSpPr>
        <p:spPr>
          <a:xfrm>
            <a:off x="21261996" y="9309647"/>
            <a:ext cx="1" cy="145253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262" name="Shape 262"/>
          <p:cNvSpPr/>
          <p:nvPr/>
        </p:nvSpPr>
        <p:spPr>
          <a:xfrm>
            <a:off x="21002187" y="10657721"/>
            <a:ext cx="152654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pPr/>
            <a:r>
              <a:t>2009</a:t>
            </a:r>
          </a:p>
        </p:txBody>
      </p:sp>
      <p:sp>
        <p:nvSpPr>
          <p:cNvPr id="263" name="Shape 263"/>
          <p:cNvSpPr/>
          <p:nvPr/>
        </p:nvSpPr>
        <p:spPr>
          <a:xfrm>
            <a:off x="21426076" y="9748754"/>
            <a:ext cx="2703425" cy="96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800"/>
            </a:pPr>
            <a:r>
              <a:t>BIS takes</a:t>
            </a:r>
          </a:p>
          <a:p>
            <a:pPr algn="l">
              <a:defRPr sz="2800"/>
            </a:pPr>
            <a:r>
              <a:t>control of export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pasted-image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2246" t="3214" r="20167" b="3214"/>
          <a:stretch>
            <a:fillRect/>
          </a:stretch>
        </p:blipFill>
        <p:spPr>
          <a:xfrm>
            <a:off x="13384135" y="3238500"/>
            <a:ext cx="9096528" cy="8227965"/>
          </a:xfrm>
          <a:prstGeom prst="rect">
            <a:avLst/>
          </a:prstGeom>
        </p:spPr>
      </p:pic>
      <p:sp>
        <p:nvSpPr>
          <p:cNvPr id="266" name="Shape 26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Clipper Chip</a:t>
            </a:r>
          </a:p>
        </p:txBody>
      </p:sp>
      <p:sp>
        <p:nvSpPr>
          <p:cNvPr id="267" name="Shape 267"/>
          <p:cNvSpPr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Skipjack</a:t>
            </a:r>
          </a:p>
          <a:p>
            <a:pPr/>
            <a:r>
              <a:t>Key Escrow</a:t>
            </a:r>
          </a:p>
          <a:p>
            <a:pPr/>
            <a:r>
              <a:t>Deeply flawed</a:t>
            </a:r>
          </a:p>
        </p:txBody>
      </p:sp>
      <p:sp>
        <p:nvSpPr>
          <p:cNvPr id="268" name="Shape 268"/>
          <p:cNvSpPr/>
          <p:nvPr/>
        </p:nvSpPr>
        <p:spPr>
          <a:xfrm>
            <a:off x="17474502" y="11532634"/>
            <a:ext cx="4984116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Matt Blaze, Flickr</a:t>
            </a:r>
          </a:p>
        </p:txBody>
      </p:sp>
    </p:spTree>
  </p:cSld>
  <p:clrMapOvr>
    <a:masterClrMapping/>
  </p:clrMapOvr>
  <p:transition xmlns:p14="http://schemas.microsoft.com/office/powerpoint/2010/main" spd="slow" advClick="1" p14:dur="2000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1990’s</a:t>
            </a:r>
          </a:p>
        </p:txBody>
      </p:sp>
      <p:sp>
        <p:nvSpPr>
          <p:cNvPr id="271" name="Shape 271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Clinton moved crypto from DOD to DOC</a:t>
            </a:r>
          </a:p>
          <a:p>
            <a:pPr/>
            <a:r>
              <a:t>Export restrictions eased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2000s</a:t>
            </a:r>
          </a:p>
        </p:txBody>
      </p:sp>
      <p:sp>
        <p:nvSpPr>
          <p:cNvPr id="274" name="Shape 274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DES replaced with AES</a:t>
            </a:r>
          </a:p>
          <a:p>
            <a:pPr/>
            <a:r>
              <a:t>Export controls still have lasting effects to 2016</a:t>
            </a:r>
          </a:p>
          <a:p>
            <a:pPr/>
            <a:r>
              <a:t>Cryptography appears in mainstream consumer products</a:t>
            </a:r>
          </a:p>
          <a:p>
            <a:pPr/>
            <a:r>
              <a:t>US and Foreign governments need access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Tomorrow?</a:t>
            </a:r>
          </a:p>
        </p:txBody>
      </p:sp>
      <p:sp>
        <p:nvSpPr>
          <p:cNvPr id="277" name="Shape 27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Crypto debate will never go away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Questions?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Who Am I</a:t>
            </a:r>
          </a:p>
        </p:txBody>
      </p:sp>
      <p:sp>
        <p:nvSpPr>
          <p:cNvPr id="128" name="Shape 128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Application Developer</a:t>
            </a:r>
          </a:p>
          <a:p>
            <a:pPr/>
            <a:r>
              <a:t>Cryptography Developer</a:t>
            </a:r>
          </a:p>
          <a:p>
            <a:pPr/>
            <a:r>
              <a:t>Mostly .NET and Windows</a:t>
            </a:r>
          </a:p>
          <a:p>
            <a:pPr/>
            <a:r>
              <a:t>By Night Network IT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Contact</a:t>
            </a:r>
          </a:p>
        </p:txBody>
      </p:sp>
      <p:sp>
        <p:nvSpPr>
          <p:cNvPr id="131" name="Shape 131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rPr u="sng">
                <a:hlinkClick r:id="rId2" invalidUrl="" action="" tgtFrame="" tooltip="" history="1" highlightClick="0" endSnd="0"/>
              </a:rPr>
              <a:t>https://github.com/vcsjones/Presentations/</a:t>
            </a:r>
          </a:p>
          <a:p>
            <a:pPr/>
            <a:r>
              <a:t>@vcsjones</a:t>
            </a:r>
          </a:p>
        </p:txBody>
      </p:sp>
      <p:pic>
        <p:nvPicPr>
          <p:cNvPr id="132" name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371471" y="8500953"/>
            <a:ext cx="5118101" cy="17907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are we talking about?</a:t>
            </a:r>
          </a:p>
        </p:txBody>
      </p:sp>
      <p:sp>
        <p:nvSpPr>
          <p:cNvPr id="135" name="Shape 135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0" indent="0" algn="ctr" defTabSz="584200">
              <a:spcBef>
                <a:spcPts val="0"/>
              </a:spcBef>
              <a:buSzTx/>
              <a:buNone/>
              <a:defRPr sz="80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r>
              <a:t>A means of obfuscating information such that only someone holding a related piece of information can decipher it.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Timeline</a:t>
            </a:r>
          </a:p>
        </p:txBody>
      </p:sp>
      <p:sp>
        <p:nvSpPr>
          <p:cNvPr id="138" name="Shape 138"/>
          <p:cNvSpPr/>
          <p:nvPr/>
        </p:nvSpPr>
        <p:spPr>
          <a:xfrm>
            <a:off x="1841499" y="9297405"/>
            <a:ext cx="21542278" cy="1"/>
          </a:xfrm>
          <a:prstGeom prst="line">
            <a:avLst/>
          </a:prstGeom>
          <a:ln w="127000">
            <a:solidFill>
              <a:srgbClr val="000000"/>
            </a:solidFill>
            <a:miter lim="400000"/>
            <a:headEnd type="oval"/>
            <a:tailEnd type="oval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139" name="Shape 139"/>
          <p:cNvSpPr/>
          <p:nvPr/>
        </p:nvSpPr>
        <p:spPr>
          <a:xfrm flipV="1">
            <a:off x="2139950" y="8073060"/>
            <a:ext cx="0" cy="127000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140" name="Shape 140"/>
          <p:cNvSpPr/>
          <p:nvPr/>
        </p:nvSpPr>
        <p:spPr>
          <a:xfrm>
            <a:off x="1889348" y="7254534"/>
            <a:ext cx="297307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pPr/>
            <a:r>
              <a:t>1500 BCE</a:t>
            </a:r>
          </a:p>
        </p:txBody>
      </p:sp>
      <p:sp>
        <p:nvSpPr>
          <p:cNvPr id="141" name="Shape 141"/>
          <p:cNvSpPr/>
          <p:nvPr/>
        </p:nvSpPr>
        <p:spPr>
          <a:xfrm>
            <a:off x="3864030" y="9288228"/>
            <a:ext cx="1" cy="1452539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142" name="Shape 142"/>
          <p:cNvSpPr/>
          <p:nvPr/>
        </p:nvSpPr>
        <p:spPr>
          <a:xfrm>
            <a:off x="3572788" y="10636302"/>
            <a:ext cx="226695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pPr/>
            <a:r>
              <a:t>40 BCE</a:t>
            </a:r>
          </a:p>
        </p:txBody>
      </p:sp>
      <p:sp>
        <p:nvSpPr>
          <p:cNvPr id="143" name="Shape 143"/>
          <p:cNvSpPr/>
          <p:nvPr/>
        </p:nvSpPr>
        <p:spPr>
          <a:xfrm>
            <a:off x="2247278" y="7907657"/>
            <a:ext cx="4112312" cy="96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800"/>
            </a:pPr>
            <a:r>
              <a:t>Mesopotamia Cuneiform</a:t>
            </a:r>
          </a:p>
          <a:p>
            <a:pPr algn="l">
              <a:defRPr sz="2800"/>
            </a:pPr>
            <a:r>
              <a:t>tablets.</a:t>
            </a:r>
          </a:p>
        </p:txBody>
      </p:sp>
      <p:sp>
        <p:nvSpPr>
          <p:cNvPr id="144" name="Shape 144"/>
          <p:cNvSpPr/>
          <p:nvPr/>
        </p:nvSpPr>
        <p:spPr>
          <a:xfrm>
            <a:off x="4072002" y="9747797"/>
            <a:ext cx="3184196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800"/>
            </a:lvl1pPr>
          </a:lstStyle>
          <a:p>
            <a:pPr/>
            <a:r>
              <a:t>The Caesar Cipher.</a:t>
            </a:r>
          </a:p>
        </p:txBody>
      </p:sp>
      <p:sp>
        <p:nvSpPr>
          <p:cNvPr id="145" name="Shape 145"/>
          <p:cNvSpPr/>
          <p:nvPr/>
        </p:nvSpPr>
        <p:spPr>
          <a:xfrm flipV="1">
            <a:off x="6599892" y="8033098"/>
            <a:ext cx="1" cy="127000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146" name="Shape 146"/>
          <p:cNvSpPr/>
          <p:nvPr/>
        </p:nvSpPr>
        <p:spPr>
          <a:xfrm>
            <a:off x="6454217" y="7224576"/>
            <a:ext cx="117348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pPr/>
            <a:r>
              <a:t>718</a:t>
            </a:r>
          </a:p>
        </p:txBody>
      </p:sp>
      <p:sp>
        <p:nvSpPr>
          <p:cNvPr id="147" name="Shape 147"/>
          <p:cNvSpPr/>
          <p:nvPr/>
        </p:nvSpPr>
        <p:spPr>
          <a:xfrm>
            <a:off x="7398377" y="7877699"/>
            <a:ext cx="4376522" cy="96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800"/>
            </a:pPr>
            <a:r>
              <a:t>Al-Kindi is born, wrote first</a:t>
            </a:r>
            <a:br/>
            <a:r>
              <a:t>known book on cryptology.</a:t>
            </a:r>
          </a:p>
        </p:txBody>
      </p:sp>
      <p:sp>
        <p:nvSpPr>
          <p:cNvPr id="148" name="Shape 148"/>
          <p:cNvSpPr/>
          <p:nvPr/>
        </p:nvSpPr>
        <p:spPr>
          <a:xfrm>
            <a:off x="16450991" y="9288228"/>
            <a:ext cx="1" cy="1452539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149" name="Shape 149"/>
          <p:cNvSpPr/>
          <p:nvPr/>
        </p:nvSpPr>
        <p:spPr>
          <a:xfrm>
            <a:off x="16191183" y="10636302"/>
            <a:ext cx="152654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pPr/>
            <a:r>
              <a:t>1882</a:t>
            </a:r>
          </a:p>
        </p:txBody>
      </p:sp>
      <p:sp>
        <p:nvSpPr>
          <p:cNvPr id="150" name="Shape 150"/>
          <p:cNvSpPr/>
          <p:nvPr/>
        </p:nvSpPr>
        <p:spPr>
          <a:xfrm>
            <a:off x="11387580" y="9711949"/>
            <a:ext cx="4995267" cy="96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800"/>
            </a:pPr>
            <a:r>
              <a:t>Frank Miller describes the One</a:t>
            </a:r>
            <a:br/>
            <a:r>
              <a:t>Time Pad.</a:t>
            </a:r>
          </a:p>
        </p:txBody>
      </p:sp>
      <p:sp>
        <p:nvSpPr>
          <p:cNvPr id="151" name="Shape 151"/>
          <p:cNvSpPr/>
          <p:nvPr/>
        </p:nvSpPr>
        <p:spPr>
          <a:xfrm flipV="1">
            <a:off x="16954453" y="8029020"/>
            <a:ext cx="1" cy="127000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152" name="Shape 152"/>
          <p:cNvSpPr/>
          <p:nvPr/>
        </p:nvSpPr>
        <p:spPr>
          <a:xfrm>
            <a:off x="16694478" y="7220498"/>
            <a:ext cx="152654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pPr/>
            <a:r>
              <a:t>1932</a:t>
            </a:r>
          </a:p>
        </p:txBody>
      </p:sp>
      <p:sp>
        <p:nvSpPr>
          <p:cNvPr id="153" name="Shape 153"/>
          <p:cNvSpPr/>
          <p:nvPr/>
        </p:nvSpPr>
        <p:spPr>
          <a:xfrm>
            <a:off x="17421183" y="7917660"/>
            <a:ext cx="3454451" cy="96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800"/>
            </a:pPr>
            <a:r>
              <a:t>First appearance of</a:t>
            </a:r>
            <a:br/>
            <a:r>
              <a:t>the enigma machine.</a:t>
            </a:r>
          </a:p>
        </p:txBody>
      </p:sp>
      <p:sp>
        <p:nvSpPr>
          <p:cNvPr id="154" name="Shape 154"/>
          <p:cNvSpPr/>
          <p:nvPr/>
        </p:nvSpPr>
        <p:spPr>
          <a:xfrm>
            <a:off x="18887506" y="9315997"/>
            <a:ext cx="1" cy="145253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155" name="Shape 155"/>
          <p:cNvSpPr/>
          <p:nvPr/>
        </p:nvSpPr>
        <p:spPr>
          <a:xfrm>
            <a:off x="18627697" y="10664071"/>
            <a:ext cx="255016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pPr/>
            <a:r>
              <a:t>1975 ‘76</a:t>
            </a:r>
          </a:p>
        </p:txBody>
      </p:sp>
      <p:sp>
        <p:nvSpPr>
          <p:cNvPr id="156" name="Shape 156"/>
          <p:cNvSpPr/>
          <p:nvPr/>
        </p:nvSpPr>
        <p:spPr>
          <a:xfrm>
            <a:off x="19095477" y="9559666"/>
            <a:ext cx="3993542" cy="96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800"/>
            </a:pPr>
            <a:r>
              <a:t>Public key cryptography</a:t>
            </a:r>
            <a:br/>
            <a:r>
              <a:t>appears</a:t>
            </a:r>
          </a:p>
        </p:txBody>
      </p:sp>
      <p:sp>
        <p:nvSpPr>
          <p:cNvPr id="157" name="Shape 157"/>
          <p:cNvSpPr/>
          <p:nvPr/>
        </p:nvSpPr>
        <p:spPr>
          <a:xfrm flipV="1">
            <a:off x="22777787" y="8025537"/>
            <a:ext cx="1" cy="127000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158" name="Shape 158"/>
          <p:cNvSpPr/>
          <p:nvPr/>
        </p:nvSpPr>
        <p:spPr>
          <a:xfrm>
            <a:off x="21399698" y="7217014"/>
            <a:ext cx="152654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pPr/>
            <a:r>
              <a:t>2016</a:t>
            </a:r>
          </a:p>
        </p:txBody>
      </p:sp>
      <p:sp>
        <p:nvSpPr>
          <p:cNvPr id="159" name="Shape 159"/>
          <p:cNvSpPr/>
          <p:nvPr/>
        </p:nvSpPr>
        <p:spPr>
          <a:xfrm>
            <a:off x="21399698" y="8086037"/>
            <a:ext cx="1063042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800"/>
            </a:lvl1pPr>
          </a:lstStyle>
          <a:p>
            <a:pPr/>
            <a:r>
              <a:t>Today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Substitution</a:t>
            </a:r>
          </a:p>
        </p:txBody>
      </p:sp>
      <p:sp>
        <p:nvSpPr>
          <p:cNvPr id="162" name="Shape 162"/>
          <p:cNvSpPr/>
          <p:nvPr>
            <p:ph type="body" sz="half" idx="4294967295"/>
          </p:nvPr>
        </p:nvSpPr>
        <p:spPr>
          <a:xfrm>
            <a:off x="6261100" y="3524250"/>
            <a:ext cx="11861800" cy="6667500"/>
          </a:xfrm>
          <a:prstGeom prst="rect">
            <a:avLst/>
          </a:prstGeom>
        </p:spPr>
        <p:txBody>
          <a:bodyPr anchor="t"/>
          <a:lstStyle/>
          <a:p>
            <a:pPr marL="0" indent="0" algn="ctr" defTabSz="584200">
              <a:spcBef>
                <a:spcPts val="4200"/>
              </a:spcBef>
              <a:buSzTx/>
              <a:buNone/>
              <a:defRPr b="1" spc="2812" sz="7600">
                <a:solidFill>
                  <a:srgbClr val="747474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>
                <a:latin typeface="Menlo"/>
                <a:ea typeface="Menlo"/>
                <a:cs typeface="Menlo"/>
                <a:sym typeface="Menlo"/>
              </a:rPr>
              <a:t>ABCDEFGHIJK</a:t>
            </a:r>
            <a:endParaRPr>
              <a:latin typeface="Menlo"/>
              <a:ea typeface="Menlo"/>
              <a:cs typeface="Menlo"/>
              <a:sym typeface="Menlo"/>
            </a:endParaRPr>
          </a:p>
          <a:p>
            <a:pPr marL="0" indent="0" algn="ctr" defTabSz="584200">
              <a:spcBef>
                <a:spcPts val="4200"/>
              </a:spcBef>
              <a:buSzTx/>
              <a:buNone/>
              <a:defRPr b="1" spc="2812" sz="7600">
                <a:solidFill>
                  <a:srgbClr val="747474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FEDGKCBIKAH</a:t>
            </a:r>
          </a:p>
        </p:txBody>
      </p:sp>
      <p:grpSp>
        <p:nvGrpSpPr>
          <p:cNvPr id="174" name="Group 174"/>
          <p:cNvGrpSpPr/>
          <p:nvPr/>
        </p:nvGrpSpPr>
        <p:grpSpPr>
          <a:xfrm>
            <a:off x="7242819" y="4501403"/>
            <a:ext cx="9841212" cy="971759"/>
            <a:chOff x="0" y="0"/>
            <a:chExt cx="9841210" cy="971758"/>
          </a:xfrm>
        </p:grpSpPr>
        <p:sp>
          <p:nvSpPr>
            <p:cNvPr id="163" name="Shape 163"/>
            <p:cNvSpPr/>
            <p:nvPr/>
          </p:nvSpPr>
          <p:spPr>
            <a:xfrm rot="16200000">
              <a:off x="-199505" y="202932"/>
              <a:ext cx="937470" cy="538462"/>
            </a:xfrm>
            <a:prstGeom prst="leftRightArrow">
              <a:avLst>
                <a:gd name="adj1" fmla="val 32000"/>
                <a:gd name="adj2" fmla="val 56606"/>
              </a:avLst>
            </a:prstGeom>
            <a:solidFill>
              <a:srgbClr val="325D6B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3600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pPr>
            </a:p>
          </p:txBody>
        </p:sp>
        <p:sp>
          <p:nvSpPr>
            <p:cNvPr id="164" name="Shape 164"/>
            <p:cNvSpPr/>
            <p:nvPr/>
          </p:nvSpPr>
          <p:spPr>
            <a:xfrm rot="16200000">
              <a:off x="721245" y="223506"/>
              <a:ext cx="937470" cy="538462"/>
            </a:xfrm>
            <a:prstGeom prst="leftRightArrow">
              <a:avLst>
                <a:gd name="adj1" fmla="val 32000"/>
                <a:gd name="adj2" fmla="val 56606"/>
              </a:avLst>
            </a:prstGeom>
            <a:solidFill>
              <a:srgbClr val="325D6B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3600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pPr>
            </a:p>
          </p:txBody>
        </p:sp>
        <p:sp>
          <p:nvSpPr>
            <p:cNvPr id="165" name="Shape 165"/>
            <p:cNvSpPr/>
            <p:nvPr/>
          </p:nvSpPr>
          <p:spPr>
            <a:xfrm rot="16200000">
              <a:off x="1641995" y="213219"/>
              <a:ext cx="937470" cy="538462"/>
            </a:xfrm>
            <a:prstGeom prst="leftRightArrow">
              <a:avLst>
                <a:gd name="adj1" fmla="val 32000"/>
                <a:gd name="adj2" fmla="val 56606"/>
              </a:avLst>
            </a:prstGeom>
            <a:solidFill>
              <a:srgbClr val="325D6B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3600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pPr>
            </a:p>
          </p:txBody>
        </p:sp>
        <p:sp>
          <p:nvSpPr>
            <p:cNvPr id="166" name="Shape 166"/>
            <p:cNvSpPr/>
            <p:nvPr/>
          </p:nvSpPr>
          <p:spPr>
            <a:xfrm rot="16200000">
              <a:off x="2562745" y="226936"/>
              <a:ext cx="937470" cy="538461"/>
            </a:xfrm>
            <a:prstGeom prst="leftRightArrow">
              <a:avLst>
                <a:gd name="adj1" fmla="val 32000"/>
                <a:gd name="adj2" fmla="val 56606"/>
              </a:avLst>
            </a:prstGeom>
            <a:solidFill>
              <a:srgbClr val="325D6B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3600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pPr>
            </a:p>
          </p:txBody>
        </p:sp>
        <p:sp>
          <p:nvSpPr>
            <p:cNvPr id="167" name="Shape 167"/>
            <p:cNvSpPr/>
            <p:nvPr/>
          </p:nvSpPr>
          <p:spPr>
            <a:xfrm rot="16200000">
              <a:off x="3464445" y="209791"/>
              <a:ext cx="937470" cy="538461"/>
            </a:xfrm>
            <a:prstGeom prst="leftRightArrow">
              <a:avLst>
                <a:gd name="adj1" fmla="val 32000"/>
                <a:gd name="adj2" fmla="val 56606"/>
              </a:avLst>
            </a:prstGeom>
            <a:solidFill>
              <a:srgbClr val="325D6B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3600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pPr>
            </a:p>
          </p:txBody>
        </p:sp>
        <p:sp>
          <p:nvSpPr>
            <p:cNvPr id="168" name="Shape 168"/>
            <p:cNvSpPr/>
            <p:nvPr/>
          </p:nvSpPr>
          <p:spPr>
            <a:xfrm rot="16200000">
              <a:off x="4401070" y="206362"/>
              <a:ext cx="937470" cy="538461"/>
            </a:xfrm>
            <a:prstGeom prst="leftRightArrow">
              <a:avLst>
                <a:gd name="adj1" fmla="val 32000"/>
                <a:gd name="adj2" fmla="val 56606"/>
              </a:avLst>
            </a:prstGeom>
            <a:solidFill>
              <a:srgbClr val="325D6B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3600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pPr>
            </a:p>
          </p:txBody>
        </p:sp>
        <p:sp>
          <p:nvSpPr>
            <p:cNvPr id="169" name="Shape 169"/>
            <p:cNvSpPr/>
            <p:nvPr/>
          </p:nvSpPr>
          <p:spPr>
            <a:xfrm rot="16200000">
              <a:off x="5396433" y="230365"/>
              <a:ext cx="937469" cy="538461"/>
            </a:xfrm>
            <a:prstGeom prst="leftRightArrow">
              <a:avLst>
                <a:gd name="adj1" fmla="val 32000"/>
                <a:gd name="adj2" fmla="val 56606"/>
              </a:avLst>
            </a:prstGeom>
            <a:solidFill>
              <a:srgbClr val="325D6B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3600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pPr>
            </a:p>
          </p:txBody>
        </p:sp>
        <p:sp>
          <p:nvSpPr>
            <p:cNvPr id="170" name="Shape 170"/>
            <p:cNvSpPr/>
            <p:nvPr/>
          </p:nvSpPr>
          <p:spPr>
            <a:xfrm rot="16200000">
              <a:off x="6353695" y="220078"/>
              <a:ext cx="937470" cy="538461"/>
            </a:xfrm>
            <a:prstGeom prst="leftRightArrow">
              <a:avLst>
                <a:gd name="adj1" fmla="val 32000"/>
                <a:gd name="adj2" fmla="val 56606"/>
              </a:avLst>
            </a:prstGeom>
            <a:solidFill>
              <a:srgbClr val="325D6B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3600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pPr>
            </a:p>
          </p:txBody>
        </p:sp>
        <p:sp>
          <p:nvSpPr>
            <p:cNvPr id="171" name="Shape 171"/>
            <p:cNvSpPr/>
            <p:nvPr/>
          </p:nvSpPr>
          <p:spPr>
            <a:xfrm rot="16200000">
              <a:off x="7268095" y="233793"/>
              <a:ext cx="937470" cy="538462"/>
            </a:xfrm>
            <a:prstGeom prst="leftRightArrow">
              <a:avLst>
                <a:gd name="adj1" fmla="val 32000"/>
                <a:gd name="adj2" fmla="val 56606"/>
              </a:avLst>
            </a:prstGeom>
            <a:solidFill>
              <a:srgbClr val="325D6B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3600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pPr>
            </a:p>
          </p:txBody>
        </p:sp>
        <p:sp>
          <p:nvSpPr>
            <p:cNvPr id="172" name="Shape 172"/>
            <p:cNvSpPr/>
            <p:nvPr/>
          </p:nvSpPr>
          <p:spPr>
            <a:xfrm rot="16200000">
              <a:off x="8195195" y="216649"/>
              <a:ext cx="937470" cy="538461"/>
            </a:xfrm>
            <a:prstGeom prst="leftRightArrow">
              <a:avLst>
                <a:gd name="adj1" fmla="val 32000"/>
                <a:gd name="adj2" fmla="val 56606"/>
              </a:avLst>
            </a:prstGeom>
            <a:solidFill>
              <a:srgbClr val="325D6B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3600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pPr>
            </a:p>
          </p:txBody>
        </p:sp>
        <p:sp>
          <p:nvSpPr>
            <p:cNvPr id="173" name="Shape 173"/>
            <p:cNvSpPr/>
            <p:nvPr/>
          </p:nvSpPr>
          <p:spPr>
            <a:xfrm rot="16200000">
              <a:off x="9103245" y="199504"/>
              <a:ext cx="937470" cy="538461"/>
            </a:xfrm>
            <a:prstGeom prst="leftRightArrow">
              <a:avLst>
                <a:gd name="adj1" fmla="val 32000"/>
                <a:gd name="adj2" fmla="val 56606"/>
              </a:avLst>
            </a:prstGeom>
            <a:solidFill>
              <a:srgbClr val="325D6B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3600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162" grpId="1"/>
      <p:bldP build="whole" bldLvl="1" animBg="1" rev="0" advAuto="0" spid="174" grpId="2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Timeline</a:t>
            </a:r>
          </a:p>
        </p:txBody>
      </p:sp>
      <p:sp>
        <p:nvSpPr>
          <p:cNvPr id="177" name="Shape 177"/>
          <p:cNvSpPr/>
          <p:nvPr/>
        </p:nvSpPr>
        <p:spPr>
          <a:xfrm>
            <a:off x="1841499" y="9297405"/>
            <a:ext cx="21542278" cy="1"/>
          </a:xfrm>
          <a:prstGeom prst="line">
            <a:avLst/>
          </a:prstGeom>
          <a:ln w="127000">
            <a:solidFill>
              <a:srgbClr val="000000"/>
            </a:solidFill>
            <a:miter lim="400000"/>
            <a:headEnd type="oval"/>
            <a:tailEnd type="oval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178" name="Shape 178"/>
          <p:cNvSpPr/>
          <p:nvPr/>
        </p:nvSpPr>
        <p:spPr>
          <a:xfrm flipV="1">
            <a:off x="2139950" y="8073060"/>
            <a:ext cx="0" cy="127000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179" name="Shape 179"/>
          <p:cNvSpPr/>
          <p:nvPr/>
        </p:nvSpPr>
        <p:spPr>
          <a:xfrm>
            <a:off x="1889348" y="7254534"/>
            <a:ext cx="297307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pPr/>
            <a:r>
              <a:t>1500 BCE</a:t>
            </a:r>
          </a:p>
        </p:txBody>
      </p:sp>
      <p:sp>
        <p:nvSpPr>
          <p:cNvPr id="180" name="Shape 180"/>
          <p:cNvSpPr/>
          <p:nvPr/>
        </p:nvSpPr>
        <p:spPr>
          <a:xfrm>
            <a:off x="3864030" y="9288228"/>
            <a:ext cx="1" cy="1452539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181" name="Shape 181"/>
          <p:cNvSpPr/>
          <p:nvPr/>
        </p:nvSpPr>
        <p:spPr>
          <a:xfrm>
            <a:off x="3572788" y="10636302"/>
            <a:ext cx="226695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pPr/>
            <a:r>
              <a:t>40 BCE</a:t>
            </a:r>
          </a:p>
        </p:txBody>
      </p:sp>
      <p:sp>
        <p:nvSpPr>
          <p:cNvPr id="182" name="Shape 182"/>
          <p:cNvSpPr/>
          <p:nvPr/>
        </p:nvSpPr>
        <p:spPr>
          <a:xfrm>
            <a:off x="2247278" y="7907657"/>
            <a:ext cx="4112312" cy="96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800"/>
            </a:pPr>
            <a:r>
              <a:t>Mesopotamia Cuneiform</a:t>
            </a:r>
          </a:p>
          <a:p>
            <a:pPr algn="l">
              <a:defRPr sz="2800"/>
            </a:pPr>
            <a:r>
              <a:t>tablets.</a:t>
            </a:r>
          </a:p>
        </p:txBody>
      </p:sp>
      <p:sp>
        <p:nvSpPr>
          <p:cNvPr id="183" name="Shape 183"/>
          <p:cNvSpPr/>
          <p:nvPr/>
        </p:nvSpPr>
        <p:spPr>
          <a:xfrm>
            <a:off x="4072002" y="9747797"/>
            <a:ext cx="3184196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800"/>
            </a:lvl1pPr>
          </a:lstStyle>
          <a:p>
            <a:pPr/>
            <a:r>
              <a:t>The Caesar Cipher.</a:t>
            </a:r>
          </a:p>
        </p:txBody>
      </p:sp>
      <p:sp>
        <p:nvSpPr>
          <p:cNvPr id="184" name="Shape 184"/>
          <p:cNvSpPr/>
          <p:nvPr/>
        </p:nvSpPr>
        <p:spPr>
          <a:xfrm flipV="1">
            <a:off x="6599892" y="8033098"/>
            <a:ext cx="1" cy="127000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185" name="Shape 185"/>
          <p:cNvSpPr/>
          <p:nvPr/>
        </p:nvSpPr>
        <p:spPr>
          <a:xfrm>
            <a:off x="6454217" y="7224576"/>
            <a:ext cx="117348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pPr/>
            <a:r>
              <a:t>718</a:t>
            </a:r>
          </a:p>
        </p:txBody>
      </p:sp>
      <p:sp>
        <p:nvSpPr>
          <p:cNvPr id="186" name="Shape 186"/>
          <p:cNvSpPr/>
          <p:nvPr/>
        </p:nvSpPr>
        <p:spPr>
          <a:xfrm>
            <a:off x="7398377" y="7877699"/>
            <a:ext cx="4376522" cy="96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800"/>
            </a:pPr>
            <a:r>
              <a:t>Al-Kindi is born, wrote first</a:t>
            </a:r>
            <a:br/>
            <a:r>
              <a:t>known book on cryptology.</a:t>
            </a:r>
          </a:p>
        </p:txBody>
      </p:sp>
      <p:sp>
        <p:nvSpPr>
          <p:cNvPr id="187" name="Shape 187"/>
          <p:cNvSpPr/>
          <p:nvPr/>
        </p:nvSpPr>
        <p:spPr>
          <a:xfrm>
            <a:off x="16450991" y="9288228"/>
            <a:ext cx="1" cy="1452539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188" name="Shape 188"/>
          <p:cNvSpPr/>
          <p:nvPr/>
        </p:nvSpPr>
        <p:spPr>
          <a:xfrm>
            <a:off x="16191183" y="10636302"/>
            <a:ext cx="152654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pPr/>
            <a:r>
              <a:t>1882</a:t>
            </a:r>
          </a:p>
        </p:txBody>
      </p:sp>
      <p:sp>
        <p:nvSpPr>
          <p:cNvPr id="189" name="Shape 189"/>
          <p:cNvSpPr/>
          <p:nvPr/>
        </p:nvSpPr>
        <p:spPr>
          <a:xfrm>
            <a:off x="11387580" y="9711949"/>
            <a:ext cx="4995267" cy="96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800"/>
            </a:pPr>
            <a:r>
              <a:t>Frank Miller describes the One</a:t>
            </a:r>
            <a:br/>
            <a:r>
              <a:t>Time Pad.</a:t>
            </a:r>
          </a:p>
        </p:txBody>
      </p:sp>
      <p:sp>
        <p:nvSpPr>
          <p:cNvPr id="190" name="Shape 190"/>
          <p:cNvSpPr/>
          <p:nvPr/>
        </p:nvSpPr>
        <p:spPr>
          <a:xfrm flipV="1">
            <a:off x="16954453" y="8029020"/>
            <a:ext cx="1" cy="127000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191" name="Shape 191"/>
          <p:cNvSpPr/>
          <p:nvPr/>
        </p:nvSpPr>
        <p:spPr>
          <a:xfrm>
            <a:off x="16694478" y="7220498"/>
            <a:ext cx="152654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pPr/>
            <a:r>
              <a:t>1932</a:t>
            </a:r>
          </a:p>
        </p:txBody>
      </p:sp>
      <p:sp>
        <p:nvSpPr>
          <p:cNvPr id="192" name="Shape 192"/>
          <p:cNvSpPr/>
          <p:nvPr/>
        </p:nvSpPr>
        <p:spPr>
          <a:xfrm>
            <a:off x="17421183" y="7917660"/>
            <a:ext cx="3454451" cy="96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800"/>
            </a:pPr>
            <a:r>
              <a:t>First appearance of</a:t>
            </a:r>
            <a:br/>
            <a:r>
              <a:t>the enigma machine.</a:t>
            </a:r>
          </a:p>
        </p:txBody>
      </p:sp>
      <p:sp>
        <p:nvSpPr>
          <p:cNvPr id="193" name="Shape 193"/>
          <p:cNvSpPr/>
          <p:nvPr/>
        </p:nvSpPr>
        <p:spPr>
          <a:xfrm>
            <a:off x="18887506" y="9315997"/>
            <a:ext cx="1" cy="145253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194" name="Shape 194"/>
          <p:cNvSpPr/>
          <p:nvPr/>
        </p:nvSpPr>
        <p:spPr>
          <a:xfrm>
            <a:off x="18627697" y="10664071"/>
            <a:ext cx="255016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pPr/>
            <a:r>
              <a:t>1975 ‘76</a:t>
            </a:r>
          </a:p>
        </p:txBody>
      </p:sp>
      <p:sp>
        <p:nvSpPr>
          <p:cNvPr id="195" name="Shape 195"/>
          <p:cNvSpPr/>
          <p:nvPr/>
        </p:nvSpPr>
        <p:spPr>
          <a:xfrm>
            <a:off x="19095477" y="9559666"/>
            <a:ext cx="3993542" cy="96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800"/>
            </a:pPr>
            <a:r>
              <a:t>Public key cryptography</a:t>
            </a:r>
            <a:br/>
            <a:r>
              <a:t>appears</a:t>
            </a:r>
          </a:p>
        </p:txBody>
      </p:sp>
      <p:sp>
        <p:nvSpPr>
          <p:cNvPr id="196" name="Shape 196"/>
          <p:cNvSpPr/>
          <p:nvPr/>
        </p:nvSpPr>
        <p:spPr>
          <a:xfrm flipV="1">
            <a:off x="22777787" y="8025537"/>
            <a:ext cx="1" cy="127000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197" name="Shape 197"/>
          <p:cNvSpPr/>
          <p:nvPr/>
        </p:nvSpPr>
        <p:spPr>
          <a:xfrm>
            <a:off x="21399698" y="7217014"/>
            <a:ext cx="152654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pPr/>
            <a:r>
              <a:t>2016</a:t>
            </a:r>
          </a:p>
        </p:txBody>
      </p:sp>
      <p:sp>
        <p:nvSpPr>
          <p:cNvPr id="198" name="Shape 198"/>
          <p:cNvSpPr/>
          <p:nvPr/>
        </p:nvSpPr>
        <p:spPr>
          <a:xfrm>
            <a:off x="21399698" y="8086037"/>
            <a:ext cx="1063042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800"/>
            </a:lvl1pPr>
          </a:lstStyle>
          <a:p>
            <a:pPr/>
            <a:r>
              <a:t>Today</a:t>
            </a:r>
          </a:p>
        </p:txBody>
      </p:sp>
      <p:sp>
        <p:nvSpPr>
          <p:cNvPr id="199" name="Shape 199"/>
          <p:cNvSpPr/>
          <p:nvPr/>
        </p:nvSpPr>
        <p:spPr>
          <a:xfrm>
            <a:off x="16012303" y="6007701"/>
            <a:ext cx="6864045" cy="789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190"/>
                </a:move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ln w="63500">
            <a:solidFill>
              <a:srgbClr val="1A931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99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Timeline</a:t>
            </a:r>
          </a:p>
        </p:txBody>
      </p:sp>
      <p:sp>
        <p:nvSpPr>
          <p:cNvPr id="202" name="Shape 202"/>
          <p:cNvSpPr/>
          <p:nvPr/>
        </p:nvSpPr>
        <p:spPr>
          <a:xfrm>
            <a:off x="1841499" y="9297405"/>
            <a:ext cx="21542278" cy="1"/>
          </a:xfrm>
          <a:prstGeom prst="line">
            <a:avLst/>
          </a:prstGeom>
          <a:ln w="127000">
            <a:solidFill>
              <a:srgbClr val="000000"/>
            </a:solidFill>
            <a:miter lim="400000"/>
            <a:headEnd type="oval"/>
            <a:tailEnd type="oval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203" name="Shape 203"/>
          <p:cNvSpPr/>
          <p:nvPr/>
        </p:nvSpPr>
        <p:spPr>
          <a:xfrm flipH="1">
            <a:off x="2312316" y="9296541"/>
            <a:ext cx="1" cy="1452539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204" name="Shape 204"/>
          <p:cNvSpPr/>
          <p:nvPr/>
        </p:nvSpPr>
        <p:spPr>
          <a:xfrm>
            <a:off x="2052508" y="10644616"/>
            <a:ext cx="152654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pPr/>
            <a:r>
              <a:t>1882</a:t>
            </a:r>
          </a:p>
        </p:txBody>
      </p:sp>
      <p:sp>
        <p:nvSpPr>
          <p:cNvPr id="205" name="Shape 205"/>
          <p:cNvSpPr/>
          <p:nvPr/>
        </p:nvSpPr>
        <p:spPr>
          <a:xfrm>
            <a:off x="2520288" y="9540210"/>
            <a:ext cx="4995267" cy="96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800"/>
            </a:pPr>
            <a:r>
              <a:t>Frank Miller describes the One</a:t>
            </a:r>
            <a:br/>
            <a:r>
              <a:t>Time Pad.</a:t>
            </a:r>
          </a:p>
        </p:txBody>
      </p:sp>
      <p:sp>
        <p:nvSpPr>
          <p:cNvPr id="206" name="Shape 206"/>
          <p:cNvSpPr/>
          <p:nvPr/>
        </p:nvSpPr>
        <p:spPr>
          <a:xfrm flipV="1">
            <a:off x="7250617" y="8031844"/>
            <a:ext cx="1" cy="127000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207" name="Shape 207"/>
          <p:cNvSpPr/>
          <p:nvPr/>
        </p:nvSpPr>
        <p:spPr>
          <a:xfrm>
            <a:off x="6990642" y="7223321"/>
            <a:ext cx="152654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pPr/>
            <a:r>
              <a:t>1932</a:t>
            </a:r>
          </a:p>
        </p:txBody>
      </p:sp>
      <p:sp>
        <p:nvSpPr>
          <p:cNvPr id="208" name="Shape 208"/>
          <p:cNvSpPr/>
          <p:nvPr/>
        </p:nvSpPr>
        <p:spPr>
          <a:xfrm>
            <a:off x="8049101" y="7876444"/>
            <a:ext cx="3454452" cy="96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800"/>
            </a:pPr>
            <a:r>
              <a:t>First appearance of</a:t>
            </a:r>
            <a:br/>
            <a:r>
              <a:t>the enigma machine.</a:t>
            </a:r>
          </a:p>
        </p:txBody>
      </p:sp>
      <p:sp>
        <p:nvSpPr>
          <p:cNvPr id="209" name="Shape 209"/>
          <p:cNvSpPr/>
          <p:nvPr/>
        </p:nvSpPr>
        <p:spPr>
          <a:xfrm>
            <a:off x="15062646" y="9307790"/>
            <a:ext cx="1" cy="145253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210" name="Shape 210"/>
          <p:cNvSpPr/>
          <p:nvPr/>
        </p:nvSpPr>
        <p:spPr>
          <a:xfrm>
            <a:off x="14802837" y="10655864"/>
            <a:ext cx="255016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pPr/>
            <a:r>
              <a:t>1975 ‘76</a:t>
            </a:r>
          </a:p>
        </p:txBody>
      </p:sp>
      <p:sp>
        <p:nvSpPr>
          <p:cNvPr id="211" name="Shape 211"/>
          <p:cNvSpPr/>
          <p:nvPr/>
        </p:nvSpPr>
        <p:spPr>
          <a:xfrm>
            <a:off x="15270618" y="9335558"/>
            <a:ext cx="3993541" cy="139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800"/>
            </a:pPr>
            <a:r>
              <a:t>Public key cryptography</a:t>
            </a:r>
            <a:br/>
            <a:r>
              <a:t>appears</a:t>
            </a:r>
            <a:br/>
            <a:r>
              <a:t>DES appears</a:t>
            </a:r>
          </a:p>
        </p:txBody>
      </p:sp>
      <p:sp>
        <p:nvSpPr>
          <p:cNvPr id="212" name="Shape 212"/>
          <p:cNvSpPr/>
          <p:nvPr/>
        </p:nvSpPr>
        <p:spPr>
          <a:xfrm flipV="1">
            <a:off x="22777787" y="8025537"/>
            <a:ext cx="1" cy="127000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213" name="Shape 213"/>
          <p:cNvSpPr/>
          <p:nvPr/>
        </p:nvSpPr>
        <p:spPr>
          <a:xfrm>
            <a:off x="21399698" y="7217014"/>
            <a:ext cx="152654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pPr/>
            <a:r>
              <a:t>2016</a:t>
            </a:r>
          </a:p>
        </p:txBody>
      </p:sp>
      <p:sp>
        <p:nvSpPr>
          <p:cNvPr id="214" name="Shape 214"/>
          <p:cNvSpPr/>
          <p:nvPr/>
        </p:nvSpPr>
        <p:spPr>
          <a:xfrm>
            <a:off x="21399698" y="8086037"/>
            <a:ext cx="1063042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800"/>
            </a:lvl1pPr>
          </a:lstStyle>
          <a:p>
            <a:pPr/>
            <a:r>
              <a:t>Today</a:t>
            </a:r>
          </a:p>
        </p:txBody>
      </p:sp>
      <p:sp>
        <p:nvSpPr>
          <p:cNvPr id="215" name="Shape 215"/>
          <p:cNvSpPr/>
          <p:nvPr/>
        </p:nvSpPr>
        <p:spPr>
          <a:xfrm flipV="1">
            <a:off x="18408474" y="8040653"/>
            <a:ext cx="1" cy="127000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216" name="Shape 216"/>
          <p:cNvSpPr/>
          <p:nvPr/>
        </p:nvSpPr>
        <p:spPr>
          <a:xfrm>
            <a:off x="18148499" y="7232130"/>
            <a:ext cx="152654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pPr/>
            <a:r>
              <a:t>1993</a:t>
            </a:r>
          </a:p>
        </p:txBody>
      </p:sp>
      <p:sp>
        <p:nvSpPr>
          <p:cNvPr id="217" name="Shape 217"/>
          <p:cNvSpPr/>
          <p:nvPr/>
        </p:nvSpPr>
        <p:spPr>
          <a:xfrm>
            <a:off x="16020327" y="7876444"/>
            <a:ext cx="2227987" cy="96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800"/>
            </a:pPr>
            <a:r>
              <a:t>Clipper Chip</a:t>
            </a:r>
          </a:p>
          <a:p>
            <a:pPr algn="l">
              <a:defRPr sz="2800"/>
            </a:pPr>
            <a:r>
              <a:t>introduced</a:t>
            </a:r>
          </a:p>
        </p:txBody>
      </p:sp>
      <p:sp>
        <p:nvSpPr>
          <p:cNvPr id="218" name="Shape 218"/>
          <p:cNvSpPr/>
          <p:nvPr/>
        </p:nvSpPr>
        <p:spPr>
          <a:xfrm>
            <a:off x="12867361" y="9292066"/>
            <a:ext cx="1" cy="145253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219" name="Shape 219"/>
          <p:cNvSpPr/>
          <p:nvPr/>
        </p:nvSpPr>
        <p:spPr>
          <a:xfrm>
            <a:off x="12607552" y="10640140"/>
            <a:ext cx="193802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pPr/>
            <a:r>
              <a:t>1950’s</a:t>
            </a:r>
          </a:p>
        </p:txBody>
      </p:sp>
      <p:sp>
        <p:nvSpPr>
          <p:cNvPr id="220" name="Shape 220"/>
          <p:cNvSpPr/>
          <p:nvPr/>
        </p:nvSpPr>
        <p:spPr>
          <a:xfrm>
            <a:off x="9661192" y="9540210"/>
            <a:ext cx="3110587" cy="96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800"/>
            </a:pPr>
            <a:r>
              <a:t>Crypto export laws</a:t>
            </a:r>
            <a:br/>
            <a:r>
              <a:t>appear</a:t>
            </a:r>
          </a:p>
        </p:txBody>
      </p:sp>
      <p:sp>
        <p:nvSpPr>
          <p:cNvPr id="221" name="Shape 221"/>
          <p:cNvSpPr/>
          <p:nvPr/>
        </p:nvSpPr>
        <p:spPr>
          <a:xfrm>
            <a:off x="21261996" y="9309647"/>
            <a:ext cx="1" cy="145253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222" name="Shape 222"/>
          <p:cNvSpPr/>
          <p:nvPr/>
        </p:nvSpPr>
        <p:spPr>
          <a:xfrm>
            <a:off x="21002187" y="10657721"/>
            <a:ext cx="152654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pPr/>
            <a:r>
              <a:t>2009</a:t>
            </a:r>
          </a:p>
        </p:txBody>
      </p:sp>
      <p:sp>
        <p:nvSpPr>
          <p:cNvPr id="223" name="Shape 223"/>
          <p:cNvSpPr/>
          <p:nvPr/>
        </p:nvSpPr>
        <p:spPr>
          <a:xfrm>
            <a:off x="21426076" y="9748754"/>
            <a:ext cx="2703425" cy="96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800"/>
            </a:pPr>
            <a:r>
              <a:t>BIS takes</a:t>
            </a:r>
          </a:p>
          <a:p>
            <a:pPr algn="l">
              <a:defRPr sz="2800"/>
            </a:pPr>
            <a:r>
              <a:t>control of export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One Time Pad</a:t>
            </a:r>
          </a:p>
        </p:txBody>
      </p:sp>
      <p:sp>
        <p:nvSpPr>
          <p:cNvPr id="226" name="Shape 226"/>
          <p:cNvSpPr/>
          <p:nvPr/>
        </p:nvSpPr>
        <p:spPr>
          <a:xfrm>
            <a:off x="16499047" y="4477484"/>
            <a:ext cx="4212035" cy="6917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775" y="0"/>
                </a:moveTo>
                <a:cubicBezTo>
                  <a:pt x="1591" y="0"/>
                  <a:pt x="1441" y="911"/>
                  <a:pt x="1441" y="2032"/>
                </a:cubicBezTo>
                <a:lnTo>
                  <a:pt x="1441" y="6060"/>
                </a:lnTo>
                <a:lnTo>
                  <a:pt x="0" y="10137"/>
                </a:lnTo>
                <a:lnTo>
                  <a:pt x="1441" y="14202"/>
                </a:lnTo>
                <a:lnTo>
                  <a:pt x="1441" y="19568"/>
                </a:lnTo>
                <a:cubicBezTo>
                  <a:pt x="1441" y="20689"/>
                  <a:pt x="1591" y="21600"/>
                  <a:pt x="1775" y="21600"/>
                </a:cubicBezTo>
                <a:lnTo>
                  <a:pt x="21266" y="21600"/>
                </a:lnTo>
                <a:cubicBezTo>
                  <a:pt x="21450" y="21600"/>
                  <a:pt x="21600" y="20689"/>
                  <a:pt x="21600" y="19568"/>
                </a:cubicBezTo>
                <a:lnTo>
                  <a:pt x="21600" y="2032"/>
                </a:lnTo>
                <a:cubicBezTo>
                  <a:pt x="21600" y="911"/>
                  <a:pt x="21450" y="0"/>
                  <a:pt x="21266" y="0"/>
                </a:cubicBezTo>
                <a:lnTo>
                  <a:pt x="1775" y="0"/>
                </a:lnTo>
                <a:close/>
              </a:path>
            </a:pathLst>
          </a:custGeom>
          <a:solidFill>
            <a:srgbClr val="CBCBCB"/>
          </a:solidFill>
          <a:ln w="12700">
            <a:solidFill>
              <a:srgbClr val="000000"/>
            </a:solidFill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4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584200">
              <a:defRPr sz="36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r>
              <a:t>The message</a:t>
            </a:r>
          </a:p>
        </p:txBody>
      </p:sp>
      <p:sp>
        <p:nvSpPr>
          <p:cNvPr id="227" name="Shape 227"/>
          <p:cNvSpPr/>
          <p:nvPr/>
        </p:nvSpPr>
        <p:spPr>
          <a:xfrm>
            <a:off x="16473647" y="5442684"/>
            <a:ext cx="4212035" cy="6917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775" y="0"/>
                </a:moveTo>
                <a:cubicBezTo>
                  <a:pt x="1591" y="0"/>
                  <a:pt x="1441" y="911"/>
                  <a:pt x="1441" y="2032"/>
                </a:cubicBezTo>
                <a:lnTo>
                  <a:pt x="1441" y="6060"/>
                </a:lnTo>
                <a:lnTo>
                  <a:pt x="0" y="10137"/>
                </a:lnTo>
                <a:lnTo>
                  <a:pt x="1441" y="14202"/>
                </a:lnTo>
                <a:lnTo>
                  <a:pt x="1441" y="19568"/>
                </a:lnTo>
                <a:cubicBezTo>
                  <a:pt x="1441" y="20689"/>
                  <a:pt x="1591" y="21600"/>
                  <a:pt x="1775" y="21600"/>
                </a:cubicBezTo>
                <a:lnTo>
                  <a:pt x="21266" y="21600"/>
                </a:lnTo>
                <a:cubicBezTo>
                  <a:pt x="21450" y="21600"/>
                  <a:pt x="21600" y="20689"/>
                  <a:pt x="21600" y="19568"/>
                </a:cubicBezTo>
                <a:lnTo>
                  <a:pt x="21600" y="2032"/>
                </a:lnTo>
                <a:cubicBezTo>
                  <a:pt x="21600" y="911"/>
                  <a:pt x="21450" y="0"/>
                  <a:pt x="21266" y="0"/>
                </a:cubicBezTo>
                <a:lnTo>
                  <a:pt x="1775" y="0"/>
                </a:lnTo>
                <a:close/>
              </a:path>
            </a:pathLst>
          </a:custGeom>
          <a:solidFill>
            <a:srgbClr val="CBCBCB"/>
          </a:solidFill>
          <a:ln w="12700">
            <a:solidFill>
              <a:srgbClr val="000000"/>
            </a:solidFill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4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584200">
              <a:defRPr sz="36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r>
              <a:t>The key</a:t>
            </a:r>
          </a:p>
        </p:txBody>
      </p:sp>
      <p:sp>
        <p:nvSpPr>
          <p:cNvPr id="228" name="Shape 228"/>
          <p:cNvSpPr/>
          <p:nvPr/>
        </p:nvSpPr>
        <p:spPr>
          <a:xfrm>
            <a:off x="9358868" y="4356834"/>
            <a:ext cx="5418139" cy="1079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584200">
              <a:defRPr sz="6400"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pPr/>
            <a:r>
              <a:t>07 04 11 11 14</a:t>
            </a:r>
          </a:p>
        </p:txBody>
      </p:sp>
      <p:sp>
        <p:nvSpPr>
          <p:cNvPr id="229" name="Shape 229"/>
          <p:cNvSpPr/>
          <p:nvPr/>
        </p:nvSpPr>
        <p:spPr>
          <a:xfrm>
            <a:off x="8253490" y="5252056"/>
            <a:ext cx="588964" cy="1079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584200">
              <a:defRPr sz="6400">
                <a:solidFill>
                  <a:srgbClr val="FF9300"/>
                </a:solidFill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pPr/>
            <a:r>
              <a:t>+</a:t>
            </a:r>
          </a:p>
        </p:txBody>
      </p:sp>
      <p:sp>
        <p:nvSpPr>
          <p:cNvPr id="230" name="Shape 230"/>
          <p:cNvSpPr/>
          <p:nvPr/>
        </p:nvSpPr>
        <p:spPr>
          <a:xfrm>
            <a:off x="8289238" y="7269618"/>
            <a:ext cx="6841088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360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</a:p>
        </p:txBody>
      </p:sp>
      <p:sp>
        <p:nvSpPr>
          <p:cNvPr id="231" name="Shape 231"/>
          <p:cNvSpPr/>
          <p:nvPr/>
        </p:nvSpPr>
        <p:spPr>
          <a:xfrm>
            <a:off x="9298941" y="7282318"/>
            <a:ext cx="5537994" cy="1079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584200">
              <a:defRPr sz="6400"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pPr/>
            <a:r>
              <a:t>04 24 13 10 14</a:t>
            </a:r>
          </a:p>
        </p:txBody>
      </p:sp>
      <p:sp>
        <p:nvSpPr>
          <p:cNvPr id="232" name="Shape 232"/>
          <p:cNvSpPr/>
          <p:nvPr/>
        </p:nvSpPr>
        <p:spPr>
          <a:xfrm>
            <a:off x="9586079" y="8279665"/>
            <a:ext cx="4963717" cy="1079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584200">
              <a:defRPr sz="6400">
                <a:solidFill>
                  <a:srgbClr val="011993"/>
                </a:solidFill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pPr/>
            <a:r>
              <a:t> E  Y  N  K  O</a:t>
            </a:r>
          </a:p>
        </p:txBody>
      </p:sp>
      <p:sp>
        <p:nvSpPr>
          <p:cNvPr id="233" name="Shape 233"/>
          <p:cNvSpPr/>
          <p:nvPr/>
        </p:nvSpPr>
        <p:spPr>
          <a:xfrm>
            <a:off x="15343347" y="8400315"/>
            <a:ext cx="4212035" cy="6917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775" y="0"/>
                </a:moveTo>
                <a:cubicBezTo>
                  <a:pt x="1591" y="0"/>
                  <a:pt x="1441" y="911"/>
                  <a:pt x="1441" y="2032"/>
                </a:cubicBezTo>
                <a:lnTo>
                  <a:pt x="1441" y="6060"/>
                </a:lnTo>
                <a:lnTo>
                  <a:pt x="0" y="10137"/>
                </a:lnTo>
                <a:lnTo>
                  <a:pt x="1441" y="14202"/>
                </a:lnTo>
                <a:lnTo>
                  <a:pt x="1441" y="19568"/>
                </a:lnTo>
                <a:cubicBezTo>
                  <a:pt x="1441" y="20689"/>
                  <a:pt x="1591" y="21600"/>
                  <a:pt x="1775" y="21600"/>
                </a:cubicBezTo>
                <a:lnTo>
                  <a:pt x="21266" y="21600"/>
                </a:lnTo>
                <a:cubicBezTo>
                  <a:pt x="21450" y="21600"/>
                  <a:pt x="21600" y="20689"/>
                  <a:pt x="21600" y="19568"/>
                </a:cubicBezTo>
                <a:lnTo>
                  <a:pt x="21600" y="2032"/>
                </a:lnTo>
                <a:cubicBezTo>
                  <a:pt x="21600" y="911"/>
                  <a:pt x="21450" y="0"/>
                  <a:pt x="21266" y="0"/>
                </a:cubicBezTo>
                <a:lnTo>
                  <a:pt x="1775" y="0"/>
                </a:lnTo>
                <a:close/>
              </a:path>
            </a:pathLst>
          </a:custGeom>
          <a:solidFill>
            <a:srgbClr val="CBCBCB"/>
          </a:solidFill>
          <a:ln w="12700">
            <a:solidFill>
              <a:srgbClr val="000000"/>
            </a:solidFill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4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584200">
              <a:defRPr sz="36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r>
              <a:t>Cipher text</a:t>
            </a:r>
          </a:p>
        </p:txBody>
      </p:sp>
      <p:sp>
        <p:nvSpPr>
          <p:cNvPr id="234" name="Shape 234"/>
          <p:cNvSpPr/>
          <p:nvPr/>
        </p:nvSpPr>
        <p:spPr>
          <a:xfrm>
            <a:off x="9298941" y="5296634"/>
            <a:ext cx="5537994" cy="1079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584200">
              <a:defRPr sz="6400"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pPr/>
            <a:r>
              <a:t>23 20 02 25 00</a:t>
            </a:r>
          </a:p>
        </p:txBody>
      </p:sp>
      <p:sp>
        <p:nvSpPr>
          <p:cNvPr id="235" name="Shape 235"/>
          <p:cNvSpPr/>
          <p:nvPr/>
        </p:nvSpPr>
        <p:spPr>
          <a:xfrm>
            <a:off x="9298941" y="6235699"/>
            <a:ext cx="5537994" cy="1079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584200">
              <a:defRPr sz="6400"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pPr/>
            <a:r>
              <a:t>26 26 26 26 26</a:t>
            </a:r>
          </a:p>
        </p:txBody>
      </p:sp>
      <p:sp>
        <p:nvSpPr>
          <p:cNvPr id="236" name="Shape 236"/>
          <p:cNvSpPr/>
          <p:nvPr/>
        </p:nvSpPr>
        <p:spPr>
          <a:xfrm>
            <a:off x="8259047" y="6352182"/>
            <a:ext cx="556022" cy="8465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584200">
              <a:defRPr sz="6400">
                <a:solidFill>
                  <a:srgbClr val="FF9300"/>
                </a:solidFill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pPr/>
            <a:r>
              <a:t>⩭</a:t>
            </a:r>
          </a:p>
        </p:txBody>
      </p:sp>
      <p:grpSp>
        <p:nvGrpSpPr>
          <p:cNvPr id="241" name="Group 241"/>
          <p:cNvGrpSpPr/>
          <p:nvPr/>
        </p:nvGrpSpPr>
        <p:grpSpPr>
          <a:xfrm>
            <a:off x="11459930" y="4356834"/>
            <a:ext cx="5344512" cy="2019301"/>
            <a:chOff x="0" y="-82153"/>
            <a:chExt cx="5344511" cy="2019299"/>
          </a:xfrm>
        </p:grpSpPr>
        <p:sp>
          <p:nvSpPr>
            <p:cNvPr id="237" name="Shape 237"/>
            <p:cNvSpPr/>
            <p:nvPr/>
          </p:nvSpPr>
          <p:spPr>
            <a:xfrm>
              <a:off x="488150" y="-82154"/>
              <a:ext cx="4811713" cy="1079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defTabSz="584200">
                <a:defRPr spc="3200" sz="6400">
                  <a:latin typeface="Consolas"/>
                  <a:ea typeface="Consolas"/>
                  <a:cs typeface="Consolas"/>
                  <a:sym typeface="Consolas"/>
                </a:defRPr>
              </a:lvl1pPr>
            </a:lstStyle>
            <a:p>
              <a:pPr/>
              <a:r>
                <a:t>HELLO</a:t>
              </a:r>
            </a:p>
          </p:txBody>
        </p:sp>
        <p:sp>
          <p:nvSpPr>
            <p:cNvPr id="238" name="Shape 238"/>
            <p:cNvSpPr/>
            <p:nvPr/>
          </p:nvSpPr>
          <p:spPr>
            <a:xfrm>
              <a:off x="443501" y="857646"/>
              <a:ext cx="4901011" cy="1079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defTabSz="584200">
                <a:defRPr spc="3200" sz="6400">
                  <a:latin typeface="Consolas"/>
                  <a:ea typeface="Consolas"/>
                  <a:cs typeface="Consolas"/>
                  <a:sym typeface="Consolas"/>
                </a:defRPr>
              </a:lvl1pPr>
            </a:lstStyle>
            <a:p>
              <a:pPr/>
              <a:r>
                <a:t>XUCZA</a:t>
              </a:r>
            </a:p>
          </p:txBody>
        </p:sp>
        <p:sp>
          <p:nvSpPr>
            <p:cNvPr id="239" name="Shape 239"/>
            <p:cNvSpPr/>
            <p:nvPr/>
          </p:nvSpPr>
          <p:spPr>
            <a:xfrm>
              <a:off x="12216" y="980350"/>
              <a:ext cx="556023" cy="84653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 defTabSz="584200">
                <a:defRPr sz="6400">
                  <a:solidFill>
                    <a:srgbClr val="FF9300"/>
                  </a:solidFill>
                  <a:latin typeface="Consolas"/>
                  <a:ea typeface="Consolas"/>
                  <a:cs typeface="Consolas"/>
                  <a:sym typeface="Consolas"/>
                </a:defRPr>
              </a:lvl1pPr>
            </a:lstStyle>
            <a:p>
              <a:pPr/>
              <a:r>
                <a:t>⩭</a:t>
              </a:r>
            </a:p>
          </p:txBody>
        </p:sp>
        <p:sp>
          <p:nvSpPr>
            <p:cNvPr id="240" name="Shape 240"/>
            <p:cNvSpPr/>
            <p:nvPr/>
          </p:nvSpPr>
          <p:spPr>
            <a:xfrm>
              <a:off x="0" y="1683275"/>
              <a:ext cx="4775791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3600"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slow" advClick="1" p14:dur="2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mph" nodeType="clickEffect" presetID="9" grpId="1" fill="hold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00"/>
                                      </p:to>
                                    </p:set>
                                    <p:animEffect filter="image" prLst="opacity: 0.00; ">
                                      <p:cBhvr>
                                        <p:cTn id="7" dur="indefinite" fill="hold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mph" nodeType="withEffect" presetID="9" grpId="2" fill="hold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indefinite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00"/>
                                      </p:to>
                                    </p:set>
                                    <p:animEffect filter="image" prLst="opacity: 0.00; ">
                                      <p:cBhvr>
                                        <p:cTn id="11" dur="indefinite" fill="hold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path" nodeType="afterEffect" presetSubtype="0" presetID="-1" grpId="3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187311 -0.000756" origin="layout" pathEditMode="relative">
                                      <p:cBhvr>
                                        <p:cTn id="14" dur="50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Class="entr" nodeType="afterEffect" presetID="9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8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Class="entr" nodeType="afterEffect" presetID="9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2" dur="5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Class="entr" nodeType="afterEffect" presetID="9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6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Class="entr" nodeType="afterEffect" presetID="9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0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Class="entr" nodeType="afterEffect" presetID="9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4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Class="emph" nodeType="withEffect" presetID="9" grpId="9" fill="hold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indefinite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; ">
                                      <p:cBhvr>
                                        <p:cTn id="38" dur="indefinite" fill="hold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Class="entr" nodeType="afterEffect" presetID="9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23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42" dur="500"/>
                                        <p:tgtEl>
                                          <p:spTgt spid="23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Class="entr" nodeType="withEffect" presetSubtype="0" presetID="9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2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45" dur="500"/>
                                        <p:tgtEl>
                                          <p:spTgt spid="2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500"/>
                            </p:stCondLst>
                            <p:childTnLst>
                              <p:par>
                                <p:cTn id="47" presetClass="entr" nodeType="afterEffect" presetID="9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8" fill="hold"/>
                                        <p:tgtEl>
                                          <p:spTgt spid="23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49" dur="500"/>
                                        <p:tgtEl>
                                          <p:spTgt spid="23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Class="entr" nodeType="withEffect" presetSubtype="0" presetID="9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1" fill="hold"/>
                                        <p:tgtEl>
                                          <p:spTgt spid="2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52" dur="500"/>
                                        <p:tgtEl>
                                          <p:spTgt spid="2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000"/>
                            </p:stCondLst>
                            <p:childTnLst>
                              <p:par>
                                <p:cTn id="54" presetClass="entr" nodeType="afterEffect" presetID="9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5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56"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500"/>
                            </p:stCondLst>
                            <p:childTnLst>
                              <p:par>
                                <p:cTn id="58" presetClass="entr" nodeType="afterEffect" presetID="9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9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60"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34" grpId="5"/>
      <p:bldP build="whole" bldLvl="1" animBg="1" rev="0" advAuto="0" spid="241" grpId="9"/>
      <p:bldP build="whole" bldLvl="1" animBg="1" rev="0" advAuto="0" spid="228" grpId="4"/>
      <p:bldP build="whole" bldLvl="1" animBg="1" rev="0" advAuto="0" spid="229" grpId="7"/>
      <p:bldP build="p" bldLvl="5" animBg="1" rev="0" advAuto="0" spid="231" grpId="10"/>
      <p:bldP build="p" bldLvl="5" animBg="1" rev="0" advAuto="0" spid="232" grpId="11"/>
      <p:bldP build="whole" bldLvl="1" animBg="1" rev="0" advAuto="0" spid="236" grpId="13"/>
      <p:bldP build="whole" bldLvl="1" animBg="1" rev="0" advAuto="0" spid="227" grpId="2"/>
      <p:bldP build="whole" bldLvl="1" animBg="1" rev="0" advAuto="0" spid="235" grpId="6"/>
      <p:bldP build="whole" bldLvl="1" animBg="1" rev="0" advAuto="0" spid="230" grpId="8"/>
      <p:bldP build="whole" bldLvl="1" animBg="1" rev="0" advAuto="0" spid="233" grpId="12"/>
      <p:bldP build="whole" bldLvl="1" animBg="1" rev="0" advAuto="0" spid="226" grpId="1"/>
    </p:bldLst>
  </p:timing>
</p:sld>
</file>

<file path=ppt/theme/_rels/theme1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0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0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